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3" r:id="rId4"/>
    <p:sldId id="258" r:id="rId5"/>
    <p:sldId id="259" r:id="rId6"/>
    <p:sldId id="260" r:id="rId7"/>
    <p:sldId id="264" r:id="rId8"/>
    <p:sldId id="261" r:id="rId9"/>
    <p:sldId id="262"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CF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
              <a:srgbClr val="73DCF1">
                <a:alpha val="91765"/>
              </a:srgb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26/1/2018</a:t>
            </a:fld>
            <a:endParaRPr lang="el-GR" dirty="0"/>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dirty="0"/>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80728"/>
            <a:ext cx="8229600" cy="1139552"/>
          </a:xfrm>
        </p:spPr>
        <p:txBody>
          <a:bodyPr/>
          <a:lstStyle/>
          <a:p>
            <a:r>
              <a:rPr lang="en-US" dirty="0" err="1" smtClean="0">
                <a:solidFill>
                  <a:schemeClr val="tx1"/>
                </a:solidFill>
                <a:latin typeface="+mn-lt"/>
              </a:rPr>
              <a:t>Destino</a:t>
            </a:r>
            <a:endParaRPr lang="el-GR" dirty="0">
              <a:solidFill>
                <a:schemeClr val="tx1"/>
              </a:solidFill>
              <a:latin typeface="+mn-lt"/>
            </a:endParaRPr>
          </a:p>
        </p:txBody>
      </p:sp>
      <p:sp>
        <p:nvSpPr>
          <p:cNvPr id="3" name="Subtitle 2"/>
          <p:cNvSpPr>
            <a:spLocks noGrp="1"/>
          </p:cNvSpPr>
          <p:nvPr>
            <p:ph type="subTitle" idx="1"/>
          </p:nvPr>
        </p:nvSpPr>
        <p:spPr>
          <a:xfrm>
            <a:off x="1371600" y="2348880"/>
            <a:ext cx="6400800" cy="3600400"/>
          </a:xfrm>
        </p:spPr>
        <p:txBody>
          <a:bodyPr>
            <a:normAutofit fontScale="92500" lnSpcReduction="10000"/>
          </a:bodyPr>
          <a:lstStyle/>
          <a:p>
            <a:pPr algn="l"/>
            <a:r>
              <a:rPr lang="en-US" dirty="0" smtClean="0"/>
              <a:t>E</a:t>
            </a:r>
            <a:r>
              <a:rPr lang="el-GR" dirty="0" smtClean="0"/>
              <a:t>ργασία </a:t>
            </a:r>
            <a:r>
              <a:rPr lang="en-US" dirty="0" smtClean="0"/>
              <a:t>Project</a:t>
            </a:r>
            <a:endParaRPr lang="el-GR" dirty="0" smtClean="0"/>
          </a:p>
          <a:p>
            <a:pPr algn="l"/>
            <a:r>
              <a:rPr lang="el-GR" dirty="0" smtClean="0"/>
              <a:t>Υπεύθυνη καθηγήτρια: κ. Λάζου</a:t>
            </a:r>
            <a:endParaRPr lang="en-US" dirty="0" smtClean="0"/>
          </a:p>
          <a:p>
            <a:pPr algn="l"/>
            <a:r>
              <a:rPr lang="en-US" dirty="0" smtClean="0"/>
              <a:t>M</a:t>
            </a:r>
            <a:r>
              <a:rPr lang="el-GR" dirty="0" smtClean="0"/>
              <a:t>έλη:Τσιφτσή Ναυσικά</a:t>
            </a:r>
          </a:p>
          <a:p>
            <a:pPr algn="l"/>
            <a:r>
              <a:rPr lang="el-GR" dirty="0" smtClean="0"/>
              <a:t>Αλίκη Ζάχου</a:t>
            </a:r>
          </a:p>
          <a:p>
            <a:pPr algn="l"/>
            <a:r>
              <a:rPr lang="el-GR" dirty="0" smtClean="0"/>
              <a:t>Βέρα Δημητρακοπούλου</a:t>
            </a:r>
          </a:p>
          <a:p>
            <a:pPr algn="l"/>
            <a:r>
              <a:rPr lang="el-GR" dirty="0" smtClean="0"/>
              <a:t>Δάφνη Ψαράκη,</a:t>
            </a:r>
          </a:p>
          <a:p>
            <a:pPr algn="l"/>
            <a:r>
              <a:rPr lang="el-GR" dirty="0" smtClean="0"/>
              <a:t>Αίας Καριώρης</a:t>
            </a:r>
          </a:p>
          <a:p>
            <a:pPr algn="l"/>
            <a:r>
              <a:rPr lang="el-GR" dirty="0" smtClean="0"/>
              <a:t>Κατερίνα Κάσση</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1988840"/>
            <a:ext cx="6728792" cy="2303370"/>
          </a:xfrm>
        </p:spPr>
        <p:txBody>
          <a:bodyPr>
            <a:normAutofit/>
          </a:bodyPr>
          <a:lstStyle/>
          <a:p>
            <a:r>
              <a:rPr lang="el-GR" sz="4000" b="1" dirty="0" smtClean="0"/>
              <a:t>Ευχαριστούμε για την προσοχή σας!!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285729"/>
            <a:ext cx="7772400" cy="1071569"/>
          </a:xfrm>
        </p:spPr>
        <p:txBody>
          <a:bodyPr>
            <a:normAutofit/>
          </a:bodyPr>
          <a:lstStyle/>
          <a:p>
            <a:r>
              <a:rPr lang="el-GR" sz="3200" dirty="0" err="1" smtClean="0">
                <a:solidFill>
                  <a:srgbClr val="002060"/>
                </a:solidFill>
                <a:latin typeface="+mn-lt"/>
              </a:rPr>
              <a:t>ΡεΥμα</a:t>
            </a:r>
            <a:r>
              <a:rPr lang="el-GR" sz="3200" dirty="0" smtClean="0">
                <a:solidFill>
                  <a:schemeClr val="bg1">
                    <a:lumMod val="95000"/>
                    <a:lumOff val="5000"/>
                  </a:schemeClr>
                </a:solidFill>
                <a:latin typeface="+mn-lt"/>
              </a:rPr>
              <a:t> </a:t>
            </a:r>
            <a:endParaRPr lang="el-GR" sz="3200" dirty="0">
              <a:solidFill>
                <a:schemeClr val="bg1">
                  <a:lumMod val="95000"/>
                  <a:lumOff val="5000"/>
                </a:schemeClr>
              </a:solidFill>
              <a:latin typeface="+mn-lt"/>
            </a:endParaRPr>
          </a:p>
        </p:txBody>
      </p:sp>
      <p:sp>
        <p:nvSpPr>
          <p:cNvPr id="3" name="2 - Υπότιτλος"/>
          <p:cNvSpPr>
            <a:spLocks noGrp="1"/>
          </p:cNvSpPr>
          <p:nvPr>
            <p:ph type="subTitle" idx="1"/>
          </p:nvPr>
        </p:nvSpPr>
        <p:spPr>
          <a:xfrm>
            <a:off x="428596" y="1785902"/>
            <a:ext cx="8286808" cy="3929114"/>
          </a:xfrm>
        </p:spPr>
        <p:txBody>
          <a:bodyPr>
            <a:noAutofit/>
          </a:bodyPr>
          <a:lstStyle/>
          <a:p>
            <a:pPr algn="just"/>
            <a:r>
              <a:rPr lang="el-GR" sz="2400" dirty="0" smtClean="0"/>
              <a:t>Το </a:t>
            </a:r>
            <a:r>
              <a:rPr lang="en-US" sz="2400" dirty="0" smtClean="0"/>
              <a:t>Destino </a:t>
            </a:r>
            <a:r>
              <a:rPr lang="el-GR" sz="2400" dirty="0" smtClean="0"/>
              <a:t>ανήκει στο ρεύμα του υπερρεαλισμού, καθώς η εικονογράφηση δανείζεται πολλά χαρακτηριστικά από την καλλιτεχνική ζωγραφική του διάσημου υπερρεαλιστή ζωγράφου, </a:t>
            </a:r>
            <a:r>
              <a:rPr lang="en-US" sz="2400" dirty="0" smtClean="0"/>
              <a:t>Salvador Dali. </a:t>
            </a:r>
            <a:r>
              <a:rPr lang="el-GR" sz="2400" dirty="0" smtClean="0"/>
              <a:t>Ο εξωπραγματικός τρόπος με τον οποίο αλλάζει το σκηνικό της ταινίας, σε συνδυασμό με τις παράξενες μορφές του τοπίου και των κυρίως χαρακτήρων, μοιάζουν σαν να βγήκαν κατευθείαν από όνειρο, το βασικό στοιχείο του υπερρεαλιστικού ρεύματος. Η τέχνη του </a:t>
            </a:r>
            <a:r>
              <a:rPr lang="en-US" sz="2400" dirty="0" smtClean="0"/>
              <a:t>Dali</a:t>
            </a:r>
            <a:r>
              <a:rPr lang="el-GR" sz="2400" dirty="0" smtClean="0"/>
              <a:t> συναντά τη φαντασία του</a:t>
            </a:r>
            <a:r>
              <a:rPr lang="en-US" sz="2400" dirty="0" smtClean="0"/>
              <a:t> Disney</a:t>
            </a:r>
            <a:r>
              <a:rPr lang="el-GR" sz="2400" dirty="0" smtClean="0"/>
              <a:t> σε αυτή την παράξενα μαγευτική ταινία μικρού μήκους, γεμάτη από αλλόκοτες καταστάσεις και εικόνες που ξεπερνούν τη λογική, διαμορφώνοντας μια ιστορία με νόημα κρυμμένο πίσω από την περίεργη, ασύλληπτη επιρροή του υπερρεαλισμού. </a:t>
            </a: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stino-salvador_dali-walt_disney_MILIMA20170906_0206_30.jpg"/>
          <p:cNvPicPr>
            <a:picLocks noChangeAspect="1"/>
          </p:cNvPicPr>
          <p:nvPr/>
        </p:nvPicPr>
        <p:blipFill>
          <a:blip r:embed="rId2" cstate="print"/>
          <a:stretch>
            <a:fillRect/>
          </a:stretch>
        </p:blipFill>
        <p:spPr>
          <a:xfrm>
            <a:off x="1259632" y="1052736"/>
            <a:ext cx="6707708" cy="4546647"/>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2060"/>
                </a:solidFill>
                <a:latin typeface="+mn-lt"/>
              </a:rPr>
              <a:t>ΠΑΡΑΓΩΓΉ</a:t>
            </a:r>
            <a:endParaRPr lang="el-GR" dirty="0">
              <a:solidFill>
                <a:srgbClr val="002060"/>
              </a:solidFill>
              <a:latin typeface="+mn-lt"/>
            </a:endParaRPr>
          </a:p>
        </p:txBody>
      </p:sp>
      <p:sp>
        <p:nvSpPr>
          <p:cNvPr id="3" name="Content Placeholder 2"/>
          <p:cNvSpPr>
            <a:spLocks noGrp="1"/>
          </p:cNvSpPr>
          <p:nvPr>
            <p:ph idx="1"/>
          </p:nvPr>
        </p:nvSpPr>
        <p:spPr>
          <a:xfrm>
            <a:off x="251520" y="1700808"/>
            <a:ext cx="7931224" cy="4536544"/>
          </a:xfrm>
        </p:spPr>
        <p:txBody>
          <a:bodyPr>
            <a:normAutofit fontScale="77500" lnSpcReduction="20000"/>
          </a:bodyPr>
          <a:lstStyle/>
          <a:p>
            <a:pPr algn="ctr">
              <a:buNone/>
            </a:pPr>
            <a:r>
              <a:rPr lang="el-GR" dirty="0" smtClean="0"/>
              <a:t>      Η παραγωγή του </a:t>
            </a:r>
            <a:r>
              <a:rPr lang="en-US" dirty="0" err="1" smtClean="0"/>
              <a:t>Destino</a:t>
            </a:r>
            <a:r>
              <a:rPr lang="en-US" dirty="0" smtClean="0"/>
              <a:t> </a:t>
            </a:r>
            <a:r>
              <a:rPr lang="el-GR" dirty="0" smtClean="0"/>
              <a:t>ξεκίνησε το 1946 ως συνεργασία μεταξύ της </a:t>
            </a:r>
            <a:r>
              <a:rPr lang="en-US" dirty="0" smtClean="0"/>
              <a:t>DISNEY studios </a:t>
            </a:r>
            <a:r>
              <a:rPr lang="el-GR" dirty="0" smtClean="0"/>
              <a:t>και των ζωγράφων Νταλί και Χεντς. Δυστυχώς όμως, λόγω του δευτέρου παγκοσμίου πολέμου, η παραγωγή σταμάτησε. Δεν μπόρεσε να συνεχιστεί ούτε και μετά, εφόσον δεν υπήρχαν αρκετά χρήματα. Η ιδέα ξεχάστηκε, μέχρι που το 1999 ο ανιψιός του Ντίσνευ το ανακάλυψε και αποφάσισε να ξανατρέξει την παραγωγή. Αυτό έχει ως αποτέλεσμα να συνδυαστούν στοιχεία και των δύο εποχών. Οι πίνακες του Νταλί που δείχνουν ξεκάθαρα το ρεύμα του σουρεαλισμού πριν τον δεύτερο παγκόσμιο, και, φυσικά, το γεγονός ότι η τελική επεξεργασία έγινε τις αρχές του εικοστού πρώτου αιώνα δίνει το στοιχείο της τεχνολογίας μέσω των ειδικών εφέ που άρχισαν να χρησιμοποιούνται εκτενώς. Εν τέλει, το </a:t>
            </a:r>
            <a:r>
              <a:rPr lang="en-US" dirty="0" err="1" smtClean="0"/>
              <a:t>Destino</a:t>
            </a:r>
            <a:r>
              <a:rPr lang="en-US" dirty="0" smtClean="0"/>
              <a:t> </a:t>
            </a:r>
            <a:r>
              <a:rPr lang="el-GR" dirty="0" smtClean="0"/>
              <a:t>συνδυάζει στοιχεία δύο τελείως διαφορετικών εποχών, κάνοντάς το ιδιαίτερα ξεχωριστό στην ιστορία του κινηματογράφου.</a:t>
            </a:r>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solidFill>
                <a:latin typeface="+mn-lt"/>
              </a:rPr>
              <a:t>ΒΑΣΙΚΟΙ ΣΥΝΤΕΛΕΣΤΕΣ</a:t>
            </a:r>
            <a:endParaRPr lang="el-GR" dirty="0">
              <a:solidFill>
                <a:schemeClr val="tx1"/>
              </a:solidFill>
              <a:latin typeface="+mn-lt"/>
            </a:endParaRPr>
          </a:p>
        </p:txBody>
      </p:sp>
      <p:sp>
        <p:nvSpPr>
          <p:cNvPr id="3" name="Content Placeholder 2"/>
          <p:cNvSpPr>
            <a:spLocks noGrp="1"/>
          </p:cNvSpPr>
          <p:nvPr>
            <p:ph idx="1"/>
          </p:nvPr>
        </p:nvSpPr>
        <p:spPr/>
        <p:txBody>
          <a:bodyPr/>
          <a:lstStyle/>
          <a:p>
            <a:r>
              <a:rPr lang="el-GR" dirty="0" smtClean="0"/>
              <a:t>Σκηνοθεσία</a:t>
            </a:r>
            <a:r>
              <a:rPr lang="en-US" dirty="0" smtClean="0"/>
              <a:t>: Dominique </a:t>
            </a:r>
            <a:r>
              <a:rPr lang="en-US" dirty="0" err="1" smtClean="0"/>
              <a:t>Monféry</a:t>
            </a:r>
            <a:endParaRPr lang="en-US" dirty="0" smtClean="0"/>
          </a:p>
          <a:p>
            <a:pPr>
              <a:buFont typeface="Arial"/>
              <a:buChar char="•"/>
            </a:pPr>
            <a:r>
              <a:rPr lang="el-GR" dirty="0" smtClean="0"/>
              <a:t>Παραγωγή: </a:t>
            </a:r>
            <a:r>
              <a:rPr lang="en-US" dirty="0" smtClean="0"/>
              <a:t>Baker </a:t>
            </a:r>
            <a:r>
              <a:rPr lang="en-US" dirty="0" err="1" smtClean="0"/>
              <a:t>Bloodworth</a:t>
            </a:r>
            <a:r>
              <a:rPr lang="el-GR" dirty="0" smtClean="0"/>
              <a:t>, </a:t>
            </a:r>
            <a:r>
              <a:rPr lang="en-US" dirty="0" smtClean="0"/>
              <a:t>Roy E. Disney</a:t>
            </a:r>
          </a:p>
          <a:p>
            <a:pPr>
              <a:buFont typeface="Arial"/>
              <a:buChar char="•"/>
            </a:pPr>
            <a:r>
              <a:rPr lang="el-GR" dirty="0" smtClean="0"/>
              <a:t>Σενάριο: </a:t>
            </a:r>
            <a:r>
              <a:rPr lang="en-US" dirty="0" smtClean="0"/>
              <a:t>Salvador </a:t>
            </a:r>
            <a:r>
              <a:rPr lang="en-US" dirty="0" err="1" smtClean="0"/>
              <a:t>Dalí</a:t>
            </a:r>
            <a:r>
              <a:rPr lang="el-GR" dirty="0" smtClean="0"/>
              <a:t>, </a:t>
            </a:r>
            <a:r>
              <a:rPr lang="en-US" dirty="0" smtClean="0"/>
              <a:t>John Hench</a:t>
            </a:r>
            <a:r>
              <a:rPr lang="el-GR" dirty="0" smtClean="0"/>
              <a:t>, </a:t>
            </a:r>
            <a:r>
              <a:rPr lang="en-US" dirty="0" smtClean="0"/>
              <a:t>Donald W. Ernst</a:t>
            </a:r>
          </a:p>
          <a:p>
            <a:r>
              <a:rPr lang="el-GR" dirty="0" smtClean="0"/>
              <a:t>Μουσική επένδυση:</a:t>
            </a:r>
            <a:r>
              <a:rPr lang="en-US" dirty="0" smtClean="0"/>
              <a:t>Armando Dominguez</a:t>
            </a:r>
            <a:r>
              <a:rPr lang="el-GR" dirty="0" smtClean="0"/>
              <a:t>, </a:t>
            </a:r>
            <a:r>
              <a:rPr lang="en-US" dirty="0" smtClean="0"/>
              <a:t>Music Adaptation</a:t>
            </a:r>
            <a:r>
              <a:rPr lang="el-GR" dirty="0" smtClean="0"/>
              <a:t>, </a:t>
            </a:r>
            <a:r>
              <a:rPr lang="en-US" dirty="0" smtClean="0"/>
              <a:t>Michael </a:t>
            </a:r>
            <a:r>
              <a:rPr lang="en-US" dirty="0" err="1" smtClean="0"/>
              <a:t>Starobin</a:t>
            </a:r>
            <a:endParaRPr lang="el-GR" dirty="0" smtClean="0"/>
          </a:p>
          <a:p>
            <a:pPr>
              <a:buFont typeface="Arial"/>
              <a:buChar char="•"/>
            </a:pPr>
            <a:r>
              <a:rPr lang="el-GR" dirty="0" smtClean="0"/>
              <a:t>Επεξεργασία: </a:t>
            </a:r>
            <a:r>
              <a:rPr lang="en-US" dirty="0" smtClean="0"/>
              <a:t>Jessica </a:t>
            </a:r>
            <a:r>
              <a:rPr lang="en-US" dirty="0" err="1" smtClean="0"/>
              <a:t>Ambinder</a:t>
            </a:r>
            <a:r>
              <a:rPr lang="en-US" dirty="0" smtClean="0"/>
              <a:t>-Rojas</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002060"/>
                </a:solidFill>
                <a:latin typeface="+mn-lt"/>
              </a:rPr>
              <a:t>ΕΝΔΙΑΦΕΡΟΝΤΑ ΧΑΡΑΚΤΗΡΙΣΤΙΚΑ</a:t>
            </a:r>
            <a:endParaRPr lang="el-GR" dirty="0">
              <a:solidFill>
                <a:srgbClr val="002060"/>
              </a:solidFill>
              <a:latin typeface="+mn-lt"/>
            </a:endParaRPr>
          </a:p>
        </p:txBody>
      </p:sp>
      <p:sp>
        <p:nvSpPr>
          <p:cNvPr id="3" name="Content Placeholder 2"/>
          <p:cNvSpPr>
            <a:spLocks noGrp="1"/>
          </p:cNvSpPr>
          <p:nvPr>
            <p:ph idx="1"/>
          </p:nvPr>
        </p:nvSpPr>
        <p:spPr/>
        <p:txBody>
          <a:bodyPr/>
          <a:lstStyle/>
          <a:p>
            <a:pPr marL="215900" indent="-215900">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Σουρρεαλιστικά</a:t>
            </a:r>
            <a:r>
              <a:rPr lang="en-US" dirty="0" smtClean="0"/>
              <a:t> </a:t>
            </a:r>
            <a:r>
              <a:rPr lang="en-US" dirty="0" err="1" smtClean="0"/>
              <a:t>τοπία</a:t>
            </a:r>
            <a:r>
              <a:rPr lang="en-US" dirty="0" smtClean="0"/>
              <a:t> </a:t>
            </a:r>
            <a:r>
              <a:rPr lang="en-US" dirty="0" err="1" smtClean="0"/>
              <a:t>ζωγραφισμένα</a:t>
            </a:r>
            <a:r>
              <a:rPr lang="en-US" dirty="0" smtClean="0"/>
              <a:t> </a:t>
            </a:r>
            <a:r>
              <a:rPr lang="en-US" dirty="0" err="1" smtClean="0"/>
              <a:t>απ'τον</a:t>
            </a:r>
            <a:r>
              <a:rPr lang="en-US" dirty="0" smtClean="0"/>
              <a:t> Σ. </a:t>
            </a:r>
            <a:r>
              <a:rPr lang="en-US" dirty="0" err="1" smtClean="0"/>
              <a:t>Νταλί</a:t>
            </a:r>
            <a:endParaRPr lang="en-US" dirty="0" smtClean="0"/>
          </a:p>
          <a:p>
            <a:pPr marL="215900" indent="-215900">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Κρυπτική</a:t>
            </a:r>
            <a:r>
              <a:rPr lang="en-US" dirty="0" smtClean="0"/>
              <a:t> </a:t>
            </a:r>
            <a:r>
              <a:rPr lang="en-US" dirty="0" err="1" smtClean="0"/>
              <a:t>και</a:t>
            </a:r>
            <a:r>
              <a:rPr lang="en-US" dirty="0" smtClean="0"/>
              <a:t> </a:t>
            </a:r>
            <a:r>
              <a:rPr lang="en-US" dirty="0" err="1" smtClean="0"/>
              <a:t>σουρρεαλιστική</a:t>
            </a:r>
            <a:r>
              <a:rPr lang="en-US" dirty="0" smtClean="0"/>
              <a:t> </a:t>
            </a:r>
            <a:r>
              <a:rPr lang="en-US" dirty="0" err="1" smtClean="0"/>
              <a:t>ιστορία</a:t>
            </a:r>
            <a:endParaRPr lang="en-US" dirty="0" smtClean="0"/>
          </a:p>
          <a:p>
            <a:pPr marL="215900" indent="-215900">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Χρήση</a:t>
            </a:r>
            <a:r>
              <a:rPr lang="en-US" dirty="0" smtClean="0"/>
              <a:t> CGI </a:t>
            </a:r>
            <a:r>
              <a:rPr lang="en-US" dirty="0" err="1" smtClean="0"/>
              <a:t>πάνω</a:t>
            </a:r>
            <a:r>
              <a:rPr lang="en-US" dirty="0" smtClean="0"/>
              <a:t> </a:t>
            </a:r>
            <a:r>
              <a:rPr lang="en-US" dirty="0" err="1" smtClean="0"/>
              <a:t>σε</a:t>
            </a:r>
            <a:r>
              <a:rPr lang="en-US" dirty="0" smtClean="0"/>
              <a:t> </a:t>
            </a:r>
            <a:r>
              <a:rPr lang="en-US" dirty="0" err="1" smtClean="0"/>
              <a:t>διδιάστατο</a:t>
            </a:r>
            <a:r>
              <a:rPr lang="en-US" dirty="0" smtClean="0"/>
              <a:t> </a:t>
            </a:r>
            <a:r>
              <a:rPr lang="en-US" dirty="0" err="1" smtClean="0"/>
              <a:t>περιβάλλον</a:t>
            </a:r>
            <a:endParaRPr lang="en-US" dirty="0" smtClean="0"/>
          </a:p>
          <a:p>
            <a:pPr marL="215900" indent="-215900">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Προτότυπη</a:t>
            </a:r>
            <a:r>
              <a:rPr lang="en-US" dirty="0" smtClean="0"/>
              <a:t> </a:t>
            </a:r>
            <a:r>
              <a:rPr lang="en-US" dirty="0" err="1" smtClean="0"/>
              <a:t>μουσική</a:t>
            </a:r>
            <a:r>
              <a:rPr lang="en-US" dirty="0" smtClean="0"/>
              <a:t> </a:t>
            </a:r>
            <a:r>
              <a:rPr lang="en-US" dirty="0" err="1" smtClean="0"/>
              <a:t>επένδυση</a:t>
            </a:r>
            <a:r>
              <a:rPr lang="en-US" dirty="0" smtClean="0"/>
              <a:t> </a:t>
            </a:r>
            <a:r>
              <a:rPr lang="en-US" dirty="0" err="1" smtClean="0"/>
              <a:t>αποκλειστικά</a:t>
            </a:r>
            <a:r>
              <a:rPr lang="en-US" dirty="0" smtClean="0"/>
              <a:t> </a:t>
            </a:r>
            <a:r>
              <a:rPr lang="en-US" dirty="0" err="1" smtClean="0"/>
              <a:t>για</a:t>
            </a:r>
            <a:r>
              <a:rPr lang="en-US" dirty="0" smtClean="0"/>
              <a:t> </a:t>
            </a:r>
            <a:r>
              <a:rPr lang="en-US" dirty="0" err="1" smtClean="0"/>
              <a:t>την</a:t>
            </a:r>
            <a:r>
              <a:rPr lang="en-US" dirty="0" smtClean="0"/>
              <a:t> </a:t>
            </a:r>
            <a:r>
              <a:rPr lang="en-US" dirty="0" err="1" smtClean="0"/>
              <a:t>ταινία</a:t>
            </a:r>
            <a:endParaRPr lang="en-US" dirty="0" smtClean="0"/>
          </a:p>
          <a:p>
            <a:pPr marL="215900" indent="-215900">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t>Μίξη</a:t>
            </a:r>
            <a:r>
              <a:rPr lang="en-US" dirty="0" smtClean="0"/>
              <a:t> </a:t>
            </a:r>
            <a:r>
              <a:rPr lang="en-US" dirty="0" err="1" smtClean="0"/>
              <a:t>παλεών</a:t>
            </a:r>
            <a:r>
              <a:rPr lang="en-US" dirty="0" smtClean="0"/>
              <a:t> </a:t>
            </a:r>
            <a:r>
              <a:rPr lang="en-US" dirty="0" err="1" smtClean="0"/>
              <a:t>και</a:t>
            </a:r>
            <a:r>
              <a:rPr lang="en-US" dirty="0" smtClean="0"/>
              <a:t> </a:t>
            </a:r>
            <a:r>
              <a:rPr lang="en-US" dirty="0" err="1" smtClean="0"/>
              <a:t>νέων</a:t>
            </a:r>
            <a:r>
              <a:rPr lang="en-US" dirty="0" smtClean="0"/>
              <a:t> </a:t>
            </a:r>
            <a:r>
              <a:rPr lang="en-US" dirty="0" err="1" smtClean="0"/>
              <a:t>τεχνικών</a:t>
            </a:r>
            <a:r>
              <a:rPr lang="en-US" dirty="0" smtClean="0"/>
              <a:t> animation</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stino.jpg"/>
          <p:cNvPicPr>
            <a:picLocks noChangeAspect="1"/>
          </p:cNvPicPr>
          <p:nvPr/>
        </p:nvPicPr>
        <p:blipFill>
          <a:blip r:embed="rId2" cstate="print"/>
          <a:stretch>
            <a:fillRect/>
          </a:stretch>
        </p:blipFill>
        <p:spPr>
          <a:xfrm>
            <a:off x="467544" y="404664"/>
            <a:ext cx="8147248" cy="6087805"/>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solidFill>
                <a:latin typeface="+mn-lt"/>
              </a:rPr>
              <a:t>ΥΠΟΘΕΣΗ</a:t>
            </a:r>
            <a:endParaRPr lang="el-GR" dirty="0">
              <a:solidFill>
                <a:schemeClr val="tx1"/>
              </a:solidFill>
              <a:latin typeface="+mn-lt"/>
            </a:endParaRPr>
          </a:p>
        </p:txBody>
      </p:sp>
      <p:sp>
        <p:nvSpPr>
          <p:cNvPr id="3" name="Content Placeholder 2"/>
          <p:cNvSpPr>
            <a:spLocks noGrp="1"/>
          </p:cNvSpPr>
          <p:nvPr>
            <p:ph idx="1"/>
          </p:nvPr>
        </p:nvSpPr>
        <p:spPr/>
        <p:txBody>
          <a:bodyPr>
            <a:normAutofit fontScale="85000" lnSpcReduction="20000"/>
          </a:bodyPr>
          <a:lstStyle/>
          <a:p>
            <a:r>
              <a:rPr lang="el-GR" dirty="0" smtClean="0"/>
              <a:t>Η ταινία ακολουθεί το ταξίδι μιας γυναίκας καθώς βλέπει και βιώνει σουρρεαλιστικές μεταμορφώσεις. Το πρόσωπο του αγαπημένου της λιώνει, φορά ενα φόρεμα από τη σκια μιας καμπάνας και μετατρέπεται σε λουλούδια, ενώ μυρμήγκια βγαίνουν από μία παλάμη και γίνονται άνθρωποι σε ποδήλατα. Χελώνες με πρόσωπα στις ράχες τους σχηματίζουν όλες μαζί μία μπαλαρίνα, τα ρολόγια λιώνουν, η άμμος παρομοιάζεται με κλεψύδρα, και μία φιγούρα μοιάζει να είναι τελείως καλυμμένη με μάτια.</a:t>
            </a:r>
          </a:p>
          <a:p>
            <a:endParaRPr lang="el-GR" dirty="0" smtClean="0"/>
          </a:p>
          <a:p>
            <a:r>
              <a:rPr lang="el-GR" dirty="0" smtClean="0"/>
              <a:t>Το «</a:t>
            </a:r>
            <a:r>
              <a:rPr lang="en-US" dirty="0" err="1" smtClean="0"/>
              <a:t>Destino</a:t>
            </a:r>
            <a:r>
              <a:rPr lang="el-GR" dirty="0" smtClean="0"/>
              <a:t>» ουσιαστικά παρουσιάζει μία ιστορία για μια αγάπη που χάθηκε. Ο Χρόνος και μία θνητή γυναίκα ερωτεύτηκαν, αλλά δεν μπορούσαν να είναι μαζί. Στο τέλος, όμως, ξανασμίγουν και χορεύουν σε σουρρεαλιστικά τοπία.</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estino_106.jpg"/>
          <p:cNvPicPr>
            <a:picLocks noGrp="1" noChangeAspect="1"/>
          </p:cNvPicPr>
          <p:nvPr>
            <p:ph idx="1"/>
          </p:nvPr>
        </p:nvPicPr>
        <p:blipFill>
          <a:blip r:embed="rId2" cstate="print"/>
          <a:stretch>
            <a:fillRect/>
          </a:stretch>
        </p:blipFill>
        <p:spPr>
          <a:xfrm>
            <a:off x="1475656" y="980728"/>
            <a:ext cx="6048672" cy="4906145"/>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TotalTime>
  <Words>487</Words>
  <Application>Microsoft Office PowerPoint</Application>
  <PresentationFormat>Προβολή στην οθόνη (4:3)</PresentationFormat>
  <Paragraphs>30</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Αποκορύφωμα</vt:lpstr>
      <vt:lpstr>Destino</vt:lpstr>
      <vt:lpstr>ΡεΥμα </vt:lpstr>
      <vt:lpstr>Διαφάνεια 3</vt:lpstr>
      <vt:lpstr>ΠΑΡΑΓΩΓΉ</vt:lpstr>
      <vt:lpstr>ΒΑΣΙΚΟΙ ΣΥΝΤΕΛΕΣΤΕΣ</vt:lpstr>
      <vt:lpstr>ΕΝΔΙΑΦΕΡΟΝΤΑ ΧΑΡΑΚΤΗΡΙΣΤΙΚΑ</vt:lpstr>
      <vt:lpstr>Διαφάνεια 7</vt:lpstr>
      <vt:lpstr>ΥΠΟΘΕΣΗ</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Ρεύμα</dc:title>
  <dc:creator>user</dc:creator>
  <cp:lastModifiedBy>Calypso</cp:lastModifiedBy>
  <cp:revision>8</cp:revision>
  <dcterms:created xsi:type="dcterms:W3CDTF">2018-01-24T10:56:10Z</dcterms:created>
  <dcterms:modified xsi:type="dcterms:W3CDTF">2018-01-25T22:56:15Z</dcterms:modified>
</cp:coreProperties>
</file>